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57" r:id="rId3"/>
    <p:sldId id="256" r:id="rId4"/>
    <p:sldId id="258" r:id="rId5"/>
    <p:sldId id="259" r:id="rId6"/>
    <p:sldId id="280" r:id="rId7"/>
    <p:sldId id="281" r:id="rId8"/>
    <p:sldId id="279" r:id="rId9"/>
    <p:sldId id="261" r:id="rId10"/>
    <p:sldId id="262" r:id="rId11"/>
    <p:sldId id="263" r:id="rId12"/>
    <p:sldId id="264" r:id="rId13"/>
    <p:sldId id="265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87752" autoAdjust="0"/>
  </p:normalViewPr>
  <p:slideViewPr>
    <p:cSldViewPr snapToGrid="0">
      <p:cViewPr>
        <p:scale>
          <a:sx n="50" d="100"/>
          <a:sy n="50" d="100"/>
        </p:scale>
        <p:origin x="450" y="6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43F6-A506-4DCD-812A-A6191A30ACE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351B-3EFC-4244-86F0-4260F9EE0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1b: 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were here at the 2010 SAF National Convention, then welcome 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8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1a: 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Albuquerque and the 2017 SAF National Convention.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2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1c: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honored and humbled by the opportunity to host this amazing gathering twice in the same decade – yet we think you will agree that these conventions are two very different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6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film should serve as short primer to truly help you fit in as a forester here in New Mexico and the Southwest.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http://www.ltrr.arizona.edu/~sheppard/sop/2017photos/2017FisheyeView.JPGPaul: New Mexico is ideal for holding a forestry conference dedicated to the theme of diversity in forestry.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With an elevational range of over 10,000 feet,.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ecosystem types range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Chihuahuan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Desert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mixed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woodland to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Rocky Mountain mixed conifer and subalpine,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as well as many true alpine ridges and mountain tops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While on the topic of ecosystems, despite numerous attempts to sell the idea, New Mexico does not have any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Saguaro cacti. But they are in Arizona, and we are the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Southwestern SAF, so okay with us if buy this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42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the American Southwest has been inhabited by humans for over 10,000 years,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beginning with cultures known as Clovis and Folsom,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followed by a lengthy period known as Archaic,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which slowly changed into more sedentary communities of Ancestral Puebloans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then into the modern Pueblos of today.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Other indigenous societies, such as Navajo, Apache, and Ute as well as many Plains groups, have lived here for centuries.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Spanish arrived in 1540, with Mexico assuming jurisdiction in 1823 and then the US in 1848.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All of these ethnicities still reside in New Mexico, making for rich diversity of cultures and land management philosophies.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Although New Mexico is not known as a large producer of forest products,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The forest industry is our tool to manage forests for ecosystem health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Water is one of our most important forest benefits.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Wildlife is often the key economic driver for forest management activities.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And fire management is one of our most common forest management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 fact the key to understanding our southwestern forests is understanding the impacts of fire exclusion.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This story is often told best by the trees themselves speaking in the language of tree rings and fire scars.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 over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xxx,xxx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samples studied in the SW, xx% of fire scar samples show 1878 or 1890 as the last fire year.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This century plus exclusion of fire can roughly be attributed to two major landscape activities…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Initially it was the introduced of livestock in such large numbers that fine fuels (grasses) were no longer present to carry landscape scale fires.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Yet, as our technology developed to responsibly manage range lands to retain grasses, our firefighting technology was also becoming more effective.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D05D-24A6-4E71-97E7-E35FD5353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2A913-7E48-4769-A161-DEB1AE2DD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8CF0C-A10A-404D-AC8B-0FB3897D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900D-9ECF-41C2-80D0-079BE9BC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4F6D0-ACAC-46DB-8493-93714E3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413C-4CD8-47E5-9442-E791F649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B7FD0-9FCA-4821-9FA9-5629E63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0618-49BF-492F-BDC8-DBE767AE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20B1-871E-4CC4-AB00-0F7174AF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DB37F-A6DC-43F2-8B87-E0D20201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AB200-D761-4679-873A-E3234C426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7B477-1C3D-41AC-BF42-A4BEAD9B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7D74-2908-4EA9-B420-89DA0AAE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BFB9B-A75C-4412-8967-022476C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7145-8D3C-40BC-9F69-DE3C615F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CCE4-E989-4447-831F-75C5685A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472D4-A299-4A6B-B839-69FEF6FCC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7CAB-8543-4B99-B65E-3DB621E0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93A0B-E606-4B0D-A19A-E88CBF9B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71D4-9D33-4F5F-8284-86FCD77C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887E-A4EF-450A-B6BC-2FE746C5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7EF64-04A1-423E-AE92-9F2F8E5F3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6A2A-BAAE-4CAF-9583-E2D637D0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DDABF-3891-4568-971D-3DE92B2E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6F61A-A157-4E9D-B74B-8C063966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8B8D-885A-495A-84B1-8C41D8B5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3139E-8ADE-4223-AB4F-4CC9625AF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4C1B9-0A1A-49E8-A4F7-A8855306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2A7DE-CD3E-4153-B2A0-CD8F9621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FB0A5-B438-43C6-BC9D-6C0187B8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66DB-81E6-425E-81F0-406B4F8C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C649-49E8-4BB0-A7F5-F5B84B23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EB1FA-8554-47AF-B031-9C17A1F0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3429-A5A2-4B75-8D1E-470F1E25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5B645-3B4B-4AA6-9330-34A445EA4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CC0C1-0A16-4871-9C92-8C14B97AC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A90B0-F52C-410D-88FA-2186388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6C3EC-20BC-4D33-AF65-E76C0C4C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64C46-5397-40D1-89D4-7FA3ECAC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F731-5126-40F0-9819-4EB55B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32CB9-3675-424F-9A20-3344DA8E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D7577-42CE-4499-8A81-AFFDD850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E3DC5-25E5-414C-8CDF-DCC20C1E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96BAA-846C-43D0-9E91-64848F2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14921-59E7-4E27-9D91-F07D9ED6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1F91-202B-446A-AFF7-83745A16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E716-A703-4956-872F-80AECACA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9FB1-FFE9-4C88-AB68-1E2B4943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3765-779F-4F7C-8F7A-CF1800A4B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4198B-0C3E-4821-A055-E2069869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6F597-7AB6-4B9B-89E1-8D3EA554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8F0EE-CDDA-4455-8C83-4D191252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8CAAA-22BE-4152-B309-6E88EB59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8C456-9B7E-405E-A8E7-A2E5ADB86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672FD-21AF-4929-9FA0-36F38F26D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5A03-1A21-4FC9-A4C8-1137FF06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B466F-E75C-4706-BBF6-0FD9FB95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D7B48-76CC-4BA8-B98B-DA29EF67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44154-5641-4F5C-8154-B9C6E0FC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777A-93A1-4A1F-B28C-687ECCF71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A39D3-5E8B-485E-A6C5-0BA9A59F9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96CE7-946F-443E-801F-F7B43C38B04F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528B-B3BB-44E7-806D-3420B4214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DE27-4F36-4468-AB93-CA6DDD14D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9ED54-8F30-40DA-B4A4-BC4A1065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86" y="0"/>
            <a:ext cx="883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5FD61BA-EC1E-42C6-BFF3-166F80C17542}"/>
              </a:ext>
            </a:extLst>
          </p:cNvPr>
          <p:cNvGrpSpPr/>
          <p:nvPr/>
        </p:nvGrpSpPr>
        <p:grpSpPr>
          <a:xfrm>
            <a:off x="2257646" y="0"/>
            <a:ext cx="7676708" cy="6858000"/>
            <a:chOff x="-30359" y="1857092"/>
            <a:chExt cx="7676708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C8481-395B-4682-9E6A-F3B9CE82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359" y="1857092"/>
              <a:ext cx="7676708" cy="6858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62B1CF-B555-40E0-AEEF-D5DF70C37A45}"/>
                </a:ext>
              </a:extLst>
            </p:cNvPr>
            <p:cNvSpPr/>
            <p:nvPr/>
          </p:nvSpPr>
          <p:spPr>
            <a:xfrm>
              <a:off x="2114452" y="6862396"/>
              <a:ext cx="3143348" cy="8338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4471C5-7D96-4F8E-A335-E13459BD4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6" y="0"/>
            <a:ext cx="11065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2B9D4D-3DCF-40B5-9270-808F662973D9}"/>
              </a:ext>
            </a:extLst>
          </p:cNvPr>
          <p:cNvGrpSpPr>
            <a:grpSpLocks noChangeAspect="1"/>
          </p:cNvGrpSpPr>
          <p:nvPr/>
        </p:nvGrpSpPr>
        <p:grpSpPr>
          <a:xfrm>
            <a:off x="1111353" y="0"/>
            <a:ext cx="9969294" cy="6858000"/>
            <a:chOff x="8874196" y="3119030"/>
            <a:chExt cx="5768471" cy="39682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FACD49-4505-4A2A-B386-09F3E0CE1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238" t="16722" r="25595" b="13953"/>
            <a:stretch/>
          </p:blipFill>
          <p:spPr>
            <a:xfrm>
              <a:off x="8874196" y="3119030"/>
              <a:ext cx="5768471" cy="39682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AEA5D7-3D52-464E-80B6-BD0BA9A6D8F5}"/>
                </a:ext>
              </a:extLst>
            </p:cNvPr>
            <p:cNvSpPr/>
            <p:nvPr/>
          </p:nvSpPr>
          <p:spPr>
            <a:xfrm>
              <a:off x="10061342" y="5286092"/>
              <a:ext cx="1554843" cy="117565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3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C69EA-3061-491A-B38F-AE79A35AD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7F766-23E5-4F8D-86E2-0B91F664E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4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F8303D-334A-4AF5-B420-58862F78FED9}"/>
              </a:ext>
            </a:extLst>
          </p:cNvPr>
          <p:cNvGrpSpPr>
            <a:grpSpLocks noChangeAspect="1"/>
          </p:cNvGrpSpPr>
          <p:nvPr/>
        </p:nvGrpSpPr>
        <p:grpSpPr>
          <a:xfrm>
            <a:off x="929592" y="0"/>
            <a:ext cx="10332817" cy="6858000"/>
            <a:chOff x="1397054" y="7866196"/>
            <a:chExt cx="5102626" cy="33866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AD4FEE-382B-49CE-9914-4D53A0558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054" y="8728586"/>
              <a:ext cx="2864101" cy="16618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503F8B-9B4C-48F1-8F08-E92518E43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680" y="7866196"/>
              <a:ext cx="2540000" cy="33866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BE53624-B3A4-41C4-A46B-56D153A85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346534"/>
            <a:ext cx="12188952" cy="616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0AFB8-8B15-46C3-BF96-F9282FD24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630808-7741-4F00-8159-D1D9E6094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94" y="1143000"/>
            <a:ext cx="486741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031925-1358-4B61-A587-A1E9E0FD588A}"/>
              </a:ext>
            </a:extLst>
          </p:cNvPr>
          <p:cNvSpPr txBox="1"/>
          <p:nvPr/>
        </p:nvSpPr>
        <p:spPr>
          <a:xfrm>
            <a:off x="3526971" y="2307771"/>
            <a:ext cx="236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 products images</a:t>
            </a:r>
          </a:p>
        </p:txBody>
      </p:sp>
    </p:spTree>
    <p:extLst>
      <p:ext uri="{BB962C8B-B14F-4D97-AF65-F5344CB8AC3E}">
        <p14:creationId xmlns:p14="http://schemas.microsoft.com/office/powerpoint/2010/main" val="34133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D6BD0-6308-40DF-AF4A-91BCE84E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63" y="0"/>
            <a:ext cx="49674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37787-A8FF-475B-A46B-1442981A6C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16190" r="7602" b="10304"/>
          <a:stretch/>
        </p:blipFill>
        <p:spPr>
          <a:xfrm>
            <a:off x="1524" y="8960"/>
            <a:ext cx="12188952" cy="684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813775-D640-470C-8939-EF9427F4F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25" y="0"/>
            <a:ext cx="45451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7916DD-28DE-488E-B9B8-507E153D1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6" y="0"/>
            <a:ext cx="54292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411C9B-C5F1-4B9B-81FE-65424D055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04" y="0"/>
            <a:ext cx="6466793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3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D0B6C-B125-4EE9-8D51-E665F452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0" y="0"/>
            <a:ext cx="119719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71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4D3202-8326-44D1-A47B-C508DEE7BBEF}"/>
              </a:ext>
            </a:extLst>
          </p:cNvPr>
          <p:cNvGrpSpPr/>
          <p:nvPr/>
        </p:nvGrpSpPr>
        <p:grpSpPr>
          <a:xfrm>
            <a:off x="281636" y="700255"/>
            <a:ext cx="11628728" cy="5457491"/>
            <a:chOff x="281636" y="1084943"/>
            <a:chExt cx="11628728" cy="54574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71C859-9B06-475D-9FA2-B95FD5B1B064}"/>
                </a:ext>
              </a:extLst>
            </p:cNvPr>
            <p:cNvGrpSpPr/>
            <p:nvPr/>
          </p:nvGrpSpPr>
          <p:grpSpPr>
            <a:xfrm>
              <a:off x="281636" y="1084943"/>
              <a:ext cx="11628728" cy="4688115"/>
              <a:chOff x="370216" y="591466"/>
              <a:chExt cx="11628728" cy="46881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C0DE21D-611C-41FE-98D8-B047A20A0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37" t="6772" r="10476"/>
              <a:stretch/>
            </p:blipFill>
            <p:spPr>
              <a:xfrm>
                <a:off x="7199081" y="591466"/>
                <a:ext cx="4799863" cy="468811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3203308-0ED2-4954-A846-C3BFB5B8C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216" y="808501"/>
                <a:ext cx="6828865" cy="425404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C11CAD-73E9-42D2-908A-8360B7B40316}"/>
                </a:ext>
              </a:extLst>
            </p:cNvPr>
            <p:cNvSpPr txBox="1"/>
            <p:nvPr/>
          </p:nvSpPr>
          <p:spPr>
            <a:xfrm>
              <a:off x="3420973" y="5834548"/>
              <a:ext cx="5350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Have a good convention!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0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9" y="1269506"/>
            <a:ext cx="3287014" cy="49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A9AAB-C00A-4E44-9C6B-730E6685D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20" y="961989"/>
            <a:ext cx="3287013" cy="52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12" y="1261734"/>
            <a:ext cx="3292221" cy="49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CC56-255B-4E25-B1B5-7052F5F93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8" b="14172"/>
          <a:stretch/>
        </p:blipFill>
        <p:spPr>
          <a:xfrm>
            <a:off x="1289539" y="-217942"/>
            <a:ext cx="9553670" cy="707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F77A-000B-437B-8746-62B2CE2C0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3" y="404132"/>
            <a:ext cx="2769546" cy="207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1EF63-035D-4699-A1E2-4B7A0AEED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13" y="404132"/>
            <a:ext cx="2901742" cy="2502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D3402-AE2B-4CA4-A49E-C78AB081B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28" y="3103366"/>
            <a:ext cx="2361333" cy="177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57068-8C5D-471D-8056-1148262C3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915" y="3429838"/>
            <a:ext cx="3070340" cy="1730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4A251-17FD-46DF-98F8-3A4BA381F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59" y="1401565"/>
            <a:ext cx="3839029" cy="2159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683D2-92A6-4516-A904-CD9E4E59D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25" y="4100799"/>
            <a:ext cx="3368833" cy="23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AFB73-6875-440C-8306-7EC77735D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3725-4565-476E-9C0C-943EC48EBE4B}"/>
              </a:ext>
            </a:extLst>
          </p:cNvPr>
          <p:cNvSpPr txBox="1"/>
          <p:nvPr/>
        </p:nvSpPr>
        <p:spPr>
          <a:xfrm>
            <a:off x="3976914" y="6154064"/>
            <a:ext cx="106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B9DD8-938B-4C81-8C8F-141F2E7D8783}"/>
              </a:ext>
            </a:extLst>
          </p:cNvPr>
          <p:cNvSpPr txBox="1"/>
          <p:nvPr/>
        </p:nvSpPr>
        <p:spPr>
          <a:xfrm>
            <a:off x="5638796" y="6146810"/>
            <a:ext cx="895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Paul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6E1A5-99F6-420B-9339-0A337F6C959A}"/>
              </a:ext>
            </a:extLst>
          </p:cNvPr>
          <p:cNvSpPr txBox="1"/>
          <p:nvPr/>
        </p:nvSpPr>
        <p:spPr>
          <a:xfrm>
            <a:off x="8064496" y="6146810"/>
            <a:ext cx="1259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Peter?</a:t>
            </a:r>
          </a:p>
        </p:txBody>
      </p:sp>
    </p:spTree>
    <p:extLst>
      <p:ext uri="{BB962C8B-B14F-4D97-AF65-F5344CB8AC3E}">
        <p14:creationId xmlns:p14="http://schemas.microsoft.com/office/powerpoint/2010/main" val="9058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CF72AB-B819-4CC4-AA33-FE8815BB5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8" y="4016499"/>
            <a:ext cx="1428750" cy="2305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C3D942-CD9F-48DF-9A75-56A4A052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36" y="4433286"/>
            <a:ext cx="1428750" cy="2057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560A22-E159-4305-BFCF-03485DAA7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237" y="496965"/>
            <a:ext cx="1428750" cy="1638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9A25C-59E4-4313-A4C4-832CFD761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0848" y="371474"/>
            <a:ext cx="3619500" cy="2714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3521BA-11A4-4C34-A6B2-6FE18AF7B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92" y="4016499"/>
            <a:ext cx="1428750" cy="2028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DB90CC-4126-4468-8305-B241AB137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4016499"/>
            <a:ext cx="1428750" cy="18097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473F1D-E660-4B45-BE2E-F5E9934D8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21" y="1187527"/>
            <a:ext cx="1428750" cy="18954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D308DE-307D-461C-A69C-D032AD40D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10" y="1857375"/>
            <a:ext cx="2329484" cy="285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57C10-44FA-4B2F-A8AE-10420D6AC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4" y="-228600"/>
            <a:ext cx="2708456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A71F1-1A20-42D7-A00D-763F29D63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11" y="4611811"/>
            <a:ext cx="1190625" cy="2047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723B5-CD2C-44D9-B957-4513E65B96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46" y="4804761"/>
            <a:ext cx="561975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3CE90-AF59-4ED6-8BCB-8F1D94A4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41" y="5030911"/>
            <a:ext cx="771525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9B970-ED22-49FC-A3C9-281C6C1B21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62" y="3664074"/>
            <a:ext cx="1704975" cy="251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489BD0-C8FC-4225-8FCB-9234820302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14" y="1555951"/>
            <a:ext cx="1200150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5462B3-1BB8-46C0-BD41-1B5DF1B956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5" y="4611811"/>
            <a:ext cx="1400175" cy="2028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E4660-8A93-4FC2-A4F9-E3256A0F09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72" y="2135264"/>
            <a:ext cx="838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1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7E70A-2021-42E9-BBF2-E551ADE7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43" y="0"/>
            <a:ext cx="1022211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08F89-6B4E-4A53-813C-1890DD968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37" y="2536825"/>
            <a:ext cx="86963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93CCE-9AB2-4561-A66B-ACFC1AE6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AE2FF-E76D-4E90-833D-61AD77606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5" y="0"/>
            <a:ext cx="103212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B646-AA86-4A97-9768-5A069B5F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39" y="0"/>
            <a:ext cx="102511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8E198-2033-402F-B8DE-87D3CD511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F32E3-6729-433A-A042-93E0F508B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0"/>
            <a:ext cx="122301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843E57-F9AF-41DB-A370-C6D56EEA5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5" y="0"/>
            <a:ext cx="109266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00"/>
    </mc:Choice>
    <mc:Fallback xmlns="">
      <p:transition spd="slow" advClick="0" advTm="2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3409</TotalTime>
  <Words>602</Words>
  <Application>Microsoft Office PowerPoint</Application>
  <PresentationFormat>Widescreen</PresentationFormat>
  <Paragraphs>46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Stuever, Mary</dc:creator>
  <cp:lastModifiedBy>Sheppard, Paul R - (prs)</cp:lastModifiedBy>
  <cp:revision>65</cp:revision>
  <dcterms:created xsi:type="dcterms:W3CDTF">2017-10-13T20:57:13Z</dcterms:created>
  <dcterms:modified xsi:type="dcterms:W3CDTF">2017-10-18T00:21:46Z</dcterms:modified>
</cp:coreProperties>
</file>