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8" autoAdjust="0"/>
    <p:restoredTop sz="87752" autoAdjust="0"/>
  </p:normalViewPr>
  <p:slideViewPr>
    <p:cSldViewPr snapToGrid="0">
      <p:cViewPr>
        <p:scale>
          <a:sx n="66" d="100"/>
          <a:sy n="66" d="100"/>
        </p:scale>
        <p:origin x="690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643F6-A506-4DCD-812A-A6191A30ACE9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351B-3EFC-4244-86F0-4260F9EE0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1a: Paul: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Albuquerque and the 2017 SAF National Convention.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27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In fact the key to understanding our southwestern forests is understanding the impacts of fire exclusion.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This story is often told best by the trees themselves speaking in the language of tree rings and fire scars.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In over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xxx,xxx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samples studied in the SW, xx% of fire scar samples show 1878 or 1890 as the last fire year.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This century plus exclusion of fire can roughly be attributed to two major landscape activities…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Initially it was the introduced of livestock in such large numbers that fine fuels (grasses) were no longer present to carry landscape scale fires.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Yet, as our technology developed to responsibly manage range lands to retain grasses, our firefighting technology was also becoming more effective.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8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1b: Mary: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were here at the 2010 SAF National Convention, then welcome 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8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1c: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honored and humbled by the opportunity to host this amazing gathering twice in the same decade – yet we think you will agree that these conventions are two very different events.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6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1d: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film should serve as short primer to truly help you fit in as a forester here in New Mexico and the Southwest.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7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2a: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you must eat. Our state question is “Red or Green” which refers to how you prefer your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pretty much eat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everything.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unsure, you pick a color, and say “on the side”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can’t make up your mind you can get both side by side by saying “Christmas, please.”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Foresters have usurped the state question as well to create a fire prevention message.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5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http://www.ltrr.arizona.edu/~sheppard/sop/2017photos/2017FisheyeView.JPGPaul: New Mexico is ideal for holding a forestry conference dedicated to the theme of diversity in forestry.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With an elevational range of over 10,000 feet,.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ecosystem types range 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Chihuahuan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Desert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and mixed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Madrean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woodland to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Rocky Mountain mixed conifer and subalpine,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as well as many true alpine ridges and mountain tops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2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While on the topic of ecosystems, despite numerous attempts to sell the idea, New Mexico does not have any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Saguaro cacti. But they are in Arizona, and we are the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Southwestern SAF, so okay with us if buy this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scholk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42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the American Southwest has been inhabited by humans for over 10,000 years,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beginning with cultures known as Clovis and Folsom,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followed by a lengthy period known as Archaic,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which slowly changed into more sedentary communities of Ancestral Puebloans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and then into the modern Pueblos of today.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Other indigenous societies, such as Navajo, Apache, and Ute as well as many Plains groups, have lived here for centuries.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Spanish arrived in 1540, with Mexico assuming jurisdiction in 1823 and then the US in 1848.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Paul: All of these ethnicities still reside in New Mexico, making for rich diversity of cultures and land management philosophies.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5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Although New Mexico is not known as a large producer of forest products,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The forest industry is our tool to manage forests for ecosystem health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Water is one of our most important forest benefits.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Wildlife is often the key economic driver for forest management activities.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Mary: And fire management is one of our most common forest management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3351B-3EFC-4244-86F0-4260F9EE05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7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D05D-24A6-4E71-97E7-E35FD5353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2A913-7E48-4769-A161-DEB1AE2DD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8CF0C-A10A-404D-AC8B-0FB3897D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900D-9ECF-41C2-80D0-079BE9BC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4F6D0-ACAC-46DB-8493-93714E3D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7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B413C-4CD8-47E5-9442-E791F649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B7FD0-9FCA-4821-9FA9-5629E6396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20618-49BF-492F-BDC8-DBE767AE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320B1-871E-4CC4-AB00-0F7174AF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DB37F-A6DC-43F2-8B87-E0D20201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36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2AB200-D761-4679-873A-E3234C426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7B477-1C3D-41AC-BF42-A4BEAD9BC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A7D74-2908-4EA9-B420-89DA0AAE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BFB9B-A75C-4412-8967-022476C9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07145-8D3C-40BC-9F69-DE3C615F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4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CCE4-E989-4447-831F-75C5685A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472D4-A299-4A6B-B839-69FEF6FCC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7CAB-8543-4B99-B65E-3DB621E0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93A0B-E606-4B0D-A19A-E88CBF9B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A71D4-9D33-4F5F-8284-86FCD77C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3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8887E-A4EF-450A-B6BC-2FE746C5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7EF64-04A1-423E-AE92-9F2F8E5F3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06A2A-BAAE-4CAF-9583-E2D637D0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DDABF-3891-4568-971D-3DE92B2E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6F61A-A157-4E9D-B74B-8C063966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3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8B8D-885A-495A-84B1-8C41D8B5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3139E-8ADE-4223-AB4F-4CC9625AF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4C1B9-0A1A-49E8-A4F7-A8855306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2A7DE-CD3E-4153-B2A0-CD8F9621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FB0A5-B438-43C6-BC9D-6C0187B8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66DB-81E6-425E-81F0-406B4F8C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C649-49E8-4BB0-A7F5-F5B84B230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EB1FA-8554-47AF-B031-9C17A1F05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43429-A5A2-4B75-8D1E-470F1E252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5B645-3B4B-4AA6-9330-34A445EA4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CC0C1-0A16-4871-9C92-8C14B97AC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A90B0-F52C-410D-88FA-2186388B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76C3EC-20BC-4D33-AF65-E76C0C4CB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264C46-5397-40D1-89D4-7FA3ECAC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6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F731-5126-40F0-9819-4EB55B63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32CB9-3675-424F-9A20-3344DA8E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D7577-42CE-4499-8A81-AFFDD850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E3DC5-25E5-414C-8CDF-DCC20C1E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96BAA-846C-43D0-9E91-64848F2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A14921-59E7-4E27-9D91-F07D9ED6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1F91-202B-446A-AFF7-83745A16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E716-A703-4956-872F-80AECACA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79FB1-FFE9-4C88-AB68-1E2B49439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73765-779F-4F7C-8F7A-CF1800A4B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4198B-0C3E-4821-A055-E2069869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6F597-7AB6-4B9B-89E1-8D3EA554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8F0EE-CDDA-4455-8C83-4D191252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7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8CAAA-22BE-4152-B309-6E88EB59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8C456-9B7E-405E-A8E7-A2E5ADB86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672FD-21AF-4929-9FA0-36F38F26D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5A03-1A21-4FC9-A4C8-1137FF06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B466F-E75C-4706-BBF6-0FD9FB95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D7B48-76CC-4BA8-B98B-DA29EF67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3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44154-5641-4F5C-8154-B9C6E0FC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9777A-93A1-4A1F-B28C-687ECCF71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A39D3-5E8B-485E-A6C5-0BA9A59F9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96CE7-946F-443E-801F-F7B43C38B04F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528B-B3BB-44E7-806D-3420B4214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DE27-4F36-4468-AB93-CA6DDD14D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66A00-1867-4370-B500-FF93CD014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9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9ED54-8F30-40DA-B4A4-BC4A1065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86" y="0"/>
            <a:ext cx="8837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39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38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D6BD0-6308-40DF-AF4A-91BCE84EE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0" y="377371"/>
            <a:ext cx="2691373" cy="3715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37787-A8FF-475B-A46B-1442981A6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10" y="377371"/>
            <a:ext cx="3377842" cy="2187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53482-33F2-4BFC-BA13-13DED5218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021" y="180262"/>
            <a:ext cx="3292929" cy="2317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3159E-BCEC-4BB2-A1EE-FBF960D92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59" y="2406629"/>
            <a:ext cx="3144177" cy="2361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813775-D640-470C-8939-EF9427F4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2926560"/>
            <a:ext cx="2068790" cy="3121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A88176-38A5-4150-A1A4-C69AED014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0" y="4280905"/>
            <a:ext cx="2338594" cy="2286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7916DD-28DE-488E-B9B8-507E153D17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39" y="4410045"/>
            <a:ext cx="1708236" cy="21577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411C9B-C5F1-4B9B-81FE-65424D0552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6" y="4304020"/>
            <a:ext cx="2190056" cy="23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3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BAA08-B7E8-4F42-B9D5-892A873A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7"/>
          <a:stretch/>
        </p:blipFill>
        <p:spPr>
          <a:xfrm>
            <a:off x="-145603" y="0"/>
            <a:ext cx="123376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29032-E30C-4D8D-8FD2-E43A1A908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12" y="1261734"/>
            <a:ext cx="3292221" cy="49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7"/>
    </mc:Choice>
    <mc:Fallback xmlns="">
      <p:transition spd="slow" advTm="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BAA08-B7E8-4F42-B9D5-892A873A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7"/>
          <a:stretch/>
        </p:blipFill>
        <p:spPr>
          <a:xfrm>
            <a:off x="-145603" y="0"/>
            <a:ext cx="123376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29032-E30C-4D8D-8FD2-E43A1A908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19" y="1269506"/>
            <a:ext cx="3287014" cy="490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A9AAB-C00A-4E44-9C6B-730E6685D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20" y="961989"/>
            <a:ext cx="3287013" cy="52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6"/>
    </mc:Choice>
    <mc:Fallback xmlns="">
      <p:transition spd="slow" advTm="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CC56-255B-4E25-B1B5-7052F5F93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8" b="14172"/>
          <a:stretch/>
        </p:blipFill>
        <p:spPr>
          <a:xfrm>
            <a:off x="1289539" y="-217942"/>
            <a:ext cx="9553670" cy="707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F77A-000B-437B-8746-62B2CE2C0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3" y="404132"/>
            <a:ext cx="2769546" cy="2077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1EF63-035D-4699-A1E2-4B7A0AEED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13" y="404132"/>
            <a:ext cx="2901742" cy="2502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D3402-AE2B-4CA4-A49E-C78AB081B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28" y="3103366"/>
            <a:ext cx="2361333" cy="177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57068-8C5D-471D-8056-1148262C3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3915" y="3429838"/>
            <a:ext cx="3070340" cy="1730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D4A251-17FD-46DF-98F8-3A4BA381FD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59" y="1401565"/>
            <a:ext cx="3839029" cy="2159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683D2-92A6-4516-A904-CD9E4E59D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25" y="4100799"/>
            <a:ext cx="3368833" cy="23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7"/>
    </mc:Choice>
    <mc:Fallback xmlns="">
      <p:transition spd="slow" advTm="1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AFB73-6875-440C-8306-7EC77735D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D9CF0-0D1F-4E2E-849D-FC8BEE4BE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165223"/>
            <a:ext cx="3896593" cy="300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268731-5741-49AC-B6D1-4E1B4968E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37" y="1571625"/>
            <a:ext cx="3895725" cy="3000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5584A-0201-4228-8C75-6D536B4CA247}"/>
              </a:ext>
            </a:extLst>
          </p:cNvPr>
          <p:cNvSpPr txBox="1"/>
          <p:nvPr/>
        </p:nvSpPr>
        <p:spPr>
          <a:xfrm>
            <a:off x="6367455" y="171445"/>
            <a:ext cx="5261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Mary: Here’s a web image I liked, and I made </a:t>
            </a:r>
          </a:p>
          <a:p>
            <a:r>
              <a:rPr lang="en-US" dirty="0">
                <a:solidFill>
                  <a:schemeClr val="bg1"/>
                </a:solidFill>
              </a:rPr>
              <a:t>the background transparent.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Can you hunt down more images for this </a:t>
            </a:r>
            <a:r>
              <a:rPr lang="en-US" dirty="0" err="1">
                <a:solidFill>
                  <a:schemeClr val="bg1"/>
                </a:solidFill>
              </a:rPr>
              <a:t>chile</a:t>
            </a:r>
            <a:r>
              <a:rPr lang="en-US" dirty="0">
                <a:solidFill>
                  <a:schemeClr val="bg1"/>
                </a:solidFill>
              </a:rPr>
              <a:t> theme?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EB9C3-1BF6-46DD-A88C-6F3A929BE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4942" y="3963306"/>
            <a:ext cx="3196772" cy="239757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8502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56C7D-F806-4EC0-B166-D41982E73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7" y="267597"/>
            <a:ext cx="3824198" cy="2441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E2C2FC-82BB-47E7-8228-FFC02D85D982}"/>
              </a:ext>
            </a:extLst>
          </p:cNvPr>
          <p:cNvSpPr txBox="1"/>
          <p:nvPr/>
        </p:nvSpPr>
        <p:spPr>
          <a:xfrm>
            <a:off x="4200943" y="159029"/>
            <a:ext cx="49641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Mary: Do you have a</a:t>
            </a:r>
          </a:p>
          <a:p>
            <a:r>
              <a:rPr lang="en-US" dirty="0" err="1">
                <a:solidFill>
                  <a:schemeClr val="bg1"/>
                </a:solidFill>
              </a:rPr>
              <a:t>Chihuahuan</a:t>
            </a:r>
            <a:r>
              <a:rPr lang="en-US" dirty="0">
                <a:solidFill>
                  <a:schemeClr val="bg1"/>
                </a:solidFill>
              </a:rPr>
              <a:t> Desert photo?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Or these other forest ecosystem types?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We can “borrow” from the internet, of course,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but we might as well start with photos of our own.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pine and aspen forest shots are mine, and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sunset on Wheeler Peak (1983), true alpine.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AE2FF-E76D-4E90-833D-61AD77606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67" y="2241274"/>
            <a:ext cx="3846800" cy="2556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EB646-AA86-4A97-9768-5A069B5FF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00" y="3080729"/>
            <a:ext cx="3686567" cy="2466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8E198-2033-402F-B8DE-87D3CD511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4" y="4183819"/>
            <a:ext cx="3463235" cy="2597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F32E3-6729-433A-A042-93E0F508B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82" y="3224752"/>
            <a:ext cx="4141418" cy="2322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843E57-F9AF-41DB-A370-C6D56EEA5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79" y="977855"/>
            <a:ext cx="2758501" cy="17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471C5-7D96-4F8E-A335-E13459BD4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6" y="0"/>
            <a:ext cx="5003308" cy="3101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FACD49-4505-4A2A-B386-09F3E0CE1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38" t="16722" r="25595" b="13953"/>
          <a:stretch/>
        </p:blipFill>
        <p:spPr>
          <a:xfrm>
            <a:off x="6284686" y="537029"/>
            <a:ext cx="4072114" cy="28012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8AEA5D7-3D52-464E-80B6-BD0BA9A6D8F5}"/>
              </a:ext>
            </a:extLst>
          </p:cNvPr>
          <p:cNvSpPr/>
          <p:nvPr/>
        </p:nvSpPr>
        <p:spPr>
          <a:xfrm>
            <a:off x="7170057" y="2104571"/>
            <a:ext cx="1030514" cy="76925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41F4C-C7D4-4061-9BE4-5CC0C2FA3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6" y="3981867"/>
            <a:ext cx="6241143" cy="2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2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C69EA-3061-491A-B38F-AE79A35AD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03200"/>
            <a:ext cx="3560839" cy="267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EF665-7CF4-437A-8F2D-4C270DB13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206829"/>
            <a:ext cx="3556000" cy="266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7F766-23E5-4F8D-86E2-0B91F664E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743" y="241906"/>
            <a:ext cx="1973942" cy="2631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5341A7-1B25-40B9-90CD-FA24AFC9477B}"/>
              </a:ext>
            </a:extLst>
          </p:cNvPr>
          <p:cNvSpPr txBox="1"/>
          <p:nvPr/>
        </p:nvSpPr>
        <p:spPr>
          <a:xfrm>
            <a:off x="867832" y="5464629"/>
            <a:ext cx="3746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Pecos-Plains People meeting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How to remove streaks in Photoshop?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971E3-43D0-4A3B-8E6A-6F903E498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87" y="3176209"/>
            <a:ext cx="2540000" cy="338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9F6B6-53E7-4C33-B0C4-ED22BF2CF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57" y="2632692"/>
            <a:ext cx="2864101" cy="1661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0AFB8-8B15-46C3-BF96-F9282FD24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91" y="3487057"/>
            <a:ext cx="2073728" cy="276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630808-7741-4F00-8159-D1D9E6094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87" y="4423013"/>
            <a:ext cx="2445873" cy="2297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E53624-B3A4-41C4-A46B-56D153A85D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3398682"/>
            <a:ext cx="3046963" cy="15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87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739</Words>
  <Application>Microsoft Office PowerPoint</Application>
  <PresentationFormat>Widescreen</PresentationFormat>
  <Paragraphs>61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Stuever, Mary</dc:creator>
  <cp:lastModifiedBy>Sheppard, Paul R - (prs)</cp:lastModifiedBy>
  <cp:revision>34</cp:revision>
  <dcterms:created xsi:type="dcterms:W3CDTF">2017-10-13T20:57:13Z</dcterms:created>
  <dcterms:modified xsi:type="dcterms:W3CDTF">2017-10-15T22:37:47Z</dcterms:modified>
</cp:coreProperties>
</file>