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19"/>
  </p:notesMasterIdLst>
  <p:sldIdLst>
    <p:sldId id="292" r:id="rId2"/>
    <p:sldId id="293" r:id="rId3"/>
    <p:sldId id="339" r:id="rId4"/>
    <p:sldId id="281" r:id="rId5"/>
    <p:sldId id="287" r:id="rId6"/>
    <p:sldId id="344" r:id="rId7"/>
    <p:sldId id="303" r:id="rId8"/>
    <p:sldId id="341" r:id="rId9"/>
    <p:sldId id="275" r:id="rId10"/>
    <p:sldId id="340" r:id="rId11"/>
    <p:sldId id="304" r:id="rId12"/>
    <p:sldId id="325" r:id="rId13"/>
    <p:sldId id="331" r:id="rId14"/>
    <p:sldId id="330" r:id="rId15"/>
    <p:sldId id="332" r:id="rId16"/>
    <p:sldId id="346" r:id="rId17"/>
    <p:sldId id="34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9" autoAdjust="0"/>
    <p:restoredTop sz="86470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outlineViewPr>
    <p:cViewPr>
      <p:scale>
        <a:sx n="33" d="100"/>
        <a:sy n="33" d="100"/>
      </p:scale>
      <p:origin x="0" y="-25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38650-F059-48D1-BD37-D84E5CE80AC0}" type="datetimeFigureOut">
              <a:rPr lang="en-US" smtClean="0"/>
              <a:t>09/22/20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B40A-E80A-47B1-9090-28C1D3E10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3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B40A-E80A-47B1-9090-28C1D3E100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5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69AB-F9C9-4392-A1BD-399A69699A04}" type="datetime1">
              <a:rPr lang="en-US" smtClean="0"/>
              <a:t>09/22/20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Southwest SAF Section Meeting April 28,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76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D12-DD00-433F-9F79-8D594DC7CD1E}" type="datetime1">
              <a:rPr lang="en-US" smtClean="0"/>
              <a:t>09/22/20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Southwest SAF Section Meeting April 28,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5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EE4A-8581-47A2-9849-9CFDA21AAB9D}" type="datetime1">
              <a:rPr lang="en-US" smtClean="0"/>
              <a:t>09/22/20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Southwest SAF Section Meeting April 28,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3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667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3216-2B15-44F9-A366-D6C0818C236B}" type="datetime1">
              <a:rPr lang="en-US" smtClean="0"/>
              <a:t>09/22/20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north American forest ecology workshop, flagstaff Arizona,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F997-A21B-43DD-B281-9D0DA801E034}" type="datetime1">
              <a:rPr lang="en-US" smtClean="0"/>
              <a:t>09/22/20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04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1440C-D7B3-45A9-B49D-478AE23C33E7}" type="datetime1">
              <a:rPr lang="en-US" smtClean="0"/>
              <a:t>09/22/20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north American forest ecology workshop, flagstaff Arizona,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85F6-99F7-41EB-80E5-59A605C5F3D5}" type="datetime1">
              <a:rPr lang="en-US" smtClean="0"/>
              <a:t>09/22/20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north American forest ecology workshop, flagstaff Arizona,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5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B7E-AAAF-422F-AD95-A69BD0DE8C52}" type="datetime1">
              <a:rPr lang="en-US" smtClean="0"/>
              <a:t>09/22/20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north American forest ecology workshop, flagstaff Arizona,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5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A8D3-327F-4288-B445-A38CF418E978}" type="datetime1">
              <a:rPr lang="en-US" smtClean="0"/>
              <a:t>09/22/20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north American forest ecology workshop, flagstaff Arizona,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8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A606267-A9E2-4E24-B959-080911FDD93B}" type="datetime1">
              <a:rPr lang="en-US" smtClean="0"/>
              <a:t>09/22/20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north American forest ecology workshop, flagstaff Arizona,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7CF6-C04C-4DA8-985F-3B0B77237F64}" type="datetime1">
              <a:rPr lang="en-US" smtClean="0"/>
              <a:t>09/22/20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Southwest SAF Section Meeting April 28,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5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491F67-38C7-4254-88C2-BD9ADCF7AED7}" type="datetime1">
              <a:rPr lang="en-US" smtClean="0"/>
              <a:t>09/22/20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Southwest SAF Section Meeting April 28,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320F74-0BD9-494F-A632-67049317E06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66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69335" y="4314181"/>
            <a:ext cx="6392332" cy="1719271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667" dirty="0">
                <a:latin typeface="Calibri" charset="0"/>
                <a:ea typeface="Calibri" charset="0"/>
                <a:cs typeface="Calibri" charset="0"/>
              </a:rPr>
              <a:t>Silviculture and applied forest health lab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PI: Dr. Kristen Waring</a:t>
            </a:r>
            <a:endParaRPr lang="en" sz="2000" baseline="30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" sz="1600" dirty="0">
                <a:latin typeface="Calibri" charset="0"/>
                <a:ea typeface="Calibri" charset="0"/>
                <a:cs typeface="Calibri" charset="0"/>
              </a:rPr>
              <a:t>School of Forestry</a:t>
            </a:r>
          </a:p>
          <a:p>
            <a:pPr>
              <a:spcBef>
                <a:spcPts val="0"/>
              </a:spcBef>
            </a:pPr>
            <a:r>
              <a:rPr lang="en" sz="1600" dirty="0">
                <a:latin typeface="Calibri" charset="0"/>
                <a:ea typeface="Calibri" charset="0"/>
                <a:cs typeface="Calibri" charset="0"/>
              </a:rPr>
              <a:t>Northern Arizona University</a:t>
            </a:r>
            <a:endParaRPr lang="en-US" baseline="30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endParaRPr lang="en" baseline="30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EF1BE-39A0-476D-87A2-8223D8264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14333" b="23526"/>
          <a:stretch/>
        </p:blipFill>
        <p:spPr>
          <a:xfrm>
            <a:off x="9152063" y="229572"/>
            <a:ext cx="2405993" cy="205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FB379F-7156-498D-BEE8-E44263B9DB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73" y="2570820"/>
            <a:ext cx="2690225" cy="3586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29" y="4471993"/>
            <a:ext cx="1787998" cy="17192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53376B-866A-4507-B21E-BF1651D7B6D9}"/>
              </a:ext>
            </a:extLst>
          </p:cNvPr>
          <p:cNvSpPr/>
          <p:nvPr/>
        </p:nvSpPr>
        <p:spPr>
          <a:xfrm>
            <a:off x="169335" y="5865395"/>
            <a:ext cx="3327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" sz="2400" baseline="30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400" baseline="30000" dirty="0">
                <a:latin typeface="Calibri" charset="0"/>
                <a:ea typeface="Calibri" charset="0"/>
                <a:cs typeface="Calibri" charset="0"/>
              </a:rPr>
              <a:t>K</a:t>
            </a:r>
            <a:r>
              <a:rPr lang="en" sz="2400" baseline="30000" dirty="0">
                <a:latin typeface="Calibri" charset="0"/>
                <a:ea typeface="Calibri" charset="0"/>
                <a:cs typeface="Calibri" charset="0"/>
              </a:rPr>
              <a:t>risten.waring@nau.edu</a:t>
            </a:r>
            <a:endParaRPr lang="en-US" sz="2400" baseline="30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9D58086-4CB7-444B-B59A-04C2CDA2D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44" y="514440"/>
            <a:ext cx="8403167" cy="26320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i="1" dirty="0"/>
              <a:t>White pine blister rust resistance screening and durability monitoring: Pinus </a:t>
            </a:r>
            <a:r>
              <a:rPr lang="en-US" sz="5600" i="1" dirty="0" err="1"/>
              <a:t>strobiformis</a:t>
            </a:r>
            <a:endParaRPr lang="en-US" sz="5600" i="1" dirty="0"/>
          </a:p>
        </p:txBody>
      </p:sp>
    </p:spTree>
    <p:extLst>
      <p:ext uri="{BB962C8B-B14F-4D97-AF65-F5344CB8AC3E}">
        <p14:creationId xmlns:p14="http://schemas.microsoft.com/office/powerpoint/2010/main" val="133969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4AD9F-0B4C-4A86-86D1-82F15EB45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288445"/>
            <a:ext cx="5333200" cy="3803388"/>
          </a:xfrm>
        </p:spPr>
        <p:txBody>
          <a:bodyPr/>
          <a:lstStyle/>
          <a:p>
            <a:r>
              <a:rPr lang="en-US" dirty="0"/>
              <a:t>MGR trial, SY2014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74A1C-6177-46AC-AE8C-CE350F50F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rsniezko\Documents\Sniezko_files\RSniezko_Photos\Nikon_S9500_2013_Sniezko\DCIM\119NIKON_2015June-reducedsize\DSCN6228.jpg">
            <a:extLst>
              <a:ext uri="{FF2B5EF4-FFF2-40B4-BE49-F238E27FC236}">
                <a16:creationId xmlns:a16="http://schemas.microsoft.com/office/drawing/2014/main" id="{C1F8D5F9-40B5-4C4E-8A61-2C1DD245D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3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D99D11-0525-409A-9681-0C88A7969A55}"/>
              </a:ext>
            </a:extLst>
          </p:cNvPr>
          <p:cNvGrpSpPr/>
          <p:nvPr/>
        </p:nvGrpSpPr>
        <p:grpSpPr>
          <a:xfrm>
            <a:off x="10139223" y="96442"/>
            <a:ext cx="1339450" cy="1339450"/>
            <a:chOff x="2537190" y="1136"/>
            <a:chExt cx="1339450" cy="13394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231968-2FCF-476A-B4FE-0F42C8B4F8AC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0BB19127-6664-49F7-BD66-42FE10077487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983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DF02-BFA5-4B54-A885-1FB9FBC8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3" y="170124"/>
            <a:ext cx="9265638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results: % stem symptoms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6CDB7-B614-4A1B-9A30-14534593C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F85E5-3075-4851-9629-C45575DED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58828" y="1942646"/>
            <a:ext cx="5512158" cy="3494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743D1-45C8-4D72-8982-532403FB5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1094414"/>
            <a:ext cx="6965701" cy="5382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F58193-1426-47CB-85B1-25A90B810A61}"/>
              </a:ext>
            </a:extLst>
          </p:cNvPr>
          <p:cNvSpPr txBox="1"/>
          <p:nvPr/>
        </p:nvSpPr>
        <p:spPr>
          <a:xfrm>
            <a:off x="0" y="6445056"/>
            <a:ext cx="547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Dorena Genetic Resource Center, Unpublished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2E765C-9BE9-41FC-A60B-3D54E928C518}"/>
              </a:ext>
            </a:extLst>
          </p:cNvPr>
          <p:cNvGrpSpPr/>
          <p:nvPr/>
        </p:nvGrpSpPr>
        <p:grpSpPr>
          <a:xfrm>
            <a:off x="10804241" y="91712"/>
            <a:ext cx="1339450" cy="1339450"/>
            <a:chOff x="2537190" y="1136"/>
            <a:chExt cx="1339450" cy="133945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7D685C-C56C-4A76-93E0-DD548F3BE07E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534AD99-20B2-430E-B0EE-A1EC3DE2BBD0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98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654" y="244510"/>
            <a:ext cx="5998845" cy="1158625"/>
          </a:xfrm>
        </p:spPr>
        <p:txBody>
          <a:bodyPr/>
          <a:lstStyle/>
          <a:p>
            <a:r>
              <a:rPr lang="en-US" dirty="0"/>
              <a:t>Field Durability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6374" y="2286000"/>
            <a:ext cx="8071990" cy="4023360"/>
          </a:xfrm>
        </p:spPr>
        <p:txBody>
          <a:bodyPr>
            <a:normAutofit/>
          </a:bodyPr>
          <a:lstStyle/>
          <a:p>
            <a:r>
              <a:rPr lang="en-US" dirty="0"/>
              <a:t>Two sites (Arizona &amp; New Mexico)</a:t>
            </a:r>
          </a:p>
          <a:p>
            <a:r>
              <a:rPr lang="en-US" dirty="0"/>
              <a:t>Examine stability and </a:t>
            </a:r>
            <a:r>
              <a:rPr lang="en-US" dirty="0" err="1"/>
              <a:t>durabilty</a:t>
            </a:r>
            <a:r>
              <a:rPr lang="en-US" dirty="0"/>
              <a:t> of resistance</a:t>
            </a:r>
          </a:p>
          <a:p>
            <a:r>
              <a:rPr lang="en-US" dirty="0"/>
              <a:t>Monitor for potential virulence to MGR</a:t>
            </a:r>
          </a:p>
          <a:p>
            <a:r>
              <a:rPr lang="en-US" dirty="0"/>
              <a:t>Room for additional trees (monitoring, research)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FAD69F-33E4-44A6-93AF-CF114158BE0D}"/>
              </a:ext>
            </a:extLst>
          </p:cNvPr>
          <p:cNvGrpSpPr/>
          <p:nvPr/>
        </p:nvGrpSpPr>
        <p:grpSpPr>
          <a:xfrm>
            <a:off x="9515181" y="63685"/>
            <a:ext cx="1339450" cy="1339450"/>
            <a:chOff x="2537190" y="1136"/>
            <a:chExt cx="1339450" cy="13394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3416AB6-E00D-49AE-B3FB-F9BA52FC6FDD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>
              <a:extLst>
                <a:ext uri="{FF2B5EF4-FFF2-40B4-BE49-F238E27FC236}">
                  <a16:creationId xmlns:a16="http://schemas.microsoft.com/office/drawing/2014/main" id="{5A49CD44-01DB-4001-BDB2-14AE9C6EFABA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A383FC-DDDF-4D01-B278-E566FBE624C0}"/>
              </a:ext>
            </a:extLst>
          </p:cNvPr>
          <p:cNvGrpSpPr/>
          <p:nvPr/>
        </p:nvGrpSpPr>
        <p:grpSpPr>
          <a:xfrm>
            <a:off x="10681238" y="63685"/>
            <a:ext cx="1339450" cy="1339450"/>
            <a:chOff x="4344591" y="1044640"/>
            <a:chExt cx="1339450" cy="133945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483494A-4476-4676-BD10-CC26ACBB250C}"/>
                </a:ext>
              </a:extLst>
            </p:cNvPr>
            <p:cNvSpPr/>
            <p:nvPr/>
          </p:nvSpPr>
          <p:spPr>
            <a:xfrm>
              <a:off x="4344591" y="1044640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6">
              <a:extLst>
                <a:ext uri="{FF2B5EF4-FFF2-40B4-BE49-F238E27FC236}">
                  <a16:creationId xmlns:a16="http://schemas.microsoft.com/office/drawing/2014/main" id="{44E911AA-AF39-4E88-89CC-FC26FE3198C4}"/>
                </a:ext>
              </a:extLst>
            </p:cNvPr>
            <p:cNvSpPr txBox="1"/>
            <p:nvPr/>
          </p:nvSpPr>
          <p:spPr>
            <a:xfrm>
              <a:off x="4540749" y="1240798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monitoring &amp;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99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68E3-AE4C-4CC8-A1C0-89EDF9E6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Mexico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987B8-B27F-4ED2-AFA8-56CFEC0FD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170388"/>
            <a:ext cx="4937760" cy="3698705"/>
          </a:xfrm>
        </p:spPr>
        <p:txBody>
          <a:bodyPr/>
          <a:lstStyle/>
          <a:p>
            <a:r>
              <a:rPr lang="en-US" dirty="0"/>
              <a:t>Mescalero Apache Tribal land</a:t>
            </a:r>
          </a:p>
          <a:p>
            <a:r>
              <a:rPr lang="en-US" dirty="0"/>
              <a:t>Site development + planting: 2017</a:t>
            </a:r>
          </a:p>
          <a:p>
            <a:pPr lvl="1"/>
            <a:r>
              <a:rPr lang="en-US" dirty="0"/>
              <a:t>Collaborative effort between NAU, USFS, Mescalero Apache Tribe, BIA</a:t>
            </a:r>
          </a:p>
          <a:p>
            <a:r>
              <a:rPr lang="en-US" dirty="0"/>
              <a:t>~200 seedlings (Goodrich families)</a:t>
            </a:r>
          </a:p>
          <a:p>
            <a:r>
              <a:rPr lang="en-US" dirty="0"/>
              <a:t>Need to begin regular monitoring</a:t>
            </a:r>
          </a:p>
          <a:p>
            <a:pPr lvl="1"/>
            <a:r>
              <a:rPr lang="en-US" dirty="0"/>
              <a:t>Lack of funds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5B1C3-410F-499A-A84C-D56CE6B0E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45" y="514833"/>
            <a:ext cx="3778928" cy="2834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D5CCA-A086-4837-AA8B-E6D22ED07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34198" r="22715"/>
          <a:stretch/>
        </p:blipFill>
        <p:spPr>
          <a:xfrm rot="10800000">
            <a:off x="8955700" y="3621145"/>
            <a:ext cx="2358231" cy="2657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30F12-E597-4B0C-9A1F-FDD2F87BF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9963" r="12373" b="16999"/>
          <a:stretch/>
        </p:blipFill>
        <p:spPr>
          <a:xfrm>
            <a:off x="5450967" y="2895342"/>
            <a:ext cx="2773384" cy="367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D9CB81-5C90-477C-8C84-81AFA9A5097A}"/>
              </a:ext>
            </a:extLst>
          </p:cNvPr>
          <p:cNvGrpSpPr/>
          <p:nvPr/>
        </p:nvGrpSpPr>
        <p:grpSpPr>
          <a:xfrm>
            <a:off x="9515181" y="63685"/>
            <a:ext cx="1339450" cy="1339450"/>
            <a:chOff x="2537190" y="1136"/>
            <a:chExt cx="1339450" cy="13394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C0E3CB-6D2D-41C9-B720-E1C88B93C400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608429EA-597A-41B4-BC20-FB571F9A6E70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F67AB5-595E-492E-A92F-9D2CC933DC66}"/>
              </a:ext>
            </a:extLst>
          </p:cNvPr>
          <p:cNvGrpSpPr/>
          <p:nvPr/>
        </p:nvGrpSpPr>
        <p:grpSpPr>
          <a:xfrm>
            <a:off x="10681238" y="63685"/>
            <a:ext cx="1339450" cy="1339450"/>
            <a:chOff x="4344591" y="1044640"/>
            <a:chExt cx="1339450" cy="133945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788A22-1905-4295-9081-8B10776B5446}"/>
                </a:ext>
              </a:extLst>
            </p:cNvPr>
            <p:cNvSpPr/>
            <p:nvPr/>
          </p:nvSpPr>
          <p:spPr>
            <a:xfrm>
              <a:off x="4344591" y="1044640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6">
              <a:extLst>
                <a:ext uri="{FF2B5EF4-FFF2-40B4-BE49-F238E27FC236}">
                  <a16:creationId xmlns:a16="http://schemas.microsoft.com/office/drawing/2014/main" id="{8203F7C2-1573-4F53-9D6A-78AE92EE08FA}"/>
                </a:ext>
              </a:extLst>
            </p:cNvPr>
            <p:cNvSpPr txBox="1"/>
            <p:nvPr/>
          </p:nvSpPr>
          <p:spPr>
            <a:xfrm>
              <a:off x="4540749" y="1240798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monitoring &amp;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70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9CF2D-A6CB-4129-937F-B54FFF57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F6099-011C-42FA-A344-B50D405D1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44" y="1977926"/>
            <a:ext cx="4937760" cy="4023360"/>
          </a:xfrm>
        </p:spPr>
        <p:txBody>
          <a:bodyPr/>
          <a:lstStyle/>
          <a:p>
            <a:r>
              <a:rPr lang="en-US" dirty="0"/>
              <a:t>Apache-Sitgreaves National Forest</a:t>
            </a:r>
          </a:p>
          <a:p>
            <a:r>
              <a:rPr lang="en-US" dirty="0"/>
              <a:t>Wallow fire (2011, &gt;500,000 ac)</a:t>
            </a:r>
          </a:p>
          <a:p>
            <a:r>
              <a:rPr lang="en-US" dirty="0" err="1"/>
              <a:t>Outplanting</a:t>
            </a:r>
            <a:r>
              <a:rPr lang="en-US" dirty="0"/>
              <a:t>: August 2020</a:t>
            </a:r>
          </a:p>
          <a:p>
            <a:pPr lvl="1"/>
            <a:r>
              <a:rPr lang="en-US" dirty="0"/>
              <a:t>Very dry summer (‘</a:t>
            </a:r>
            <a:r>
              <a:rPr lang="en-US" dirty="0" err="1"/>
              <a:t>nonsoon</a:t>
            </a:r>
            <a:r>
              <a:rPr lang="en-US" dirty="0"/>
              <a:t>’)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8C18E9-44E5-4A8C-9565-1C55F06FBF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2680" y="3382038"/>
            <a:ext cx="4022725" cy="301704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3CFBF-2F2D-4C42-9DEB-36BD55D90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5112" y="1528027"/>
            <a:ext cx="4694767" cy="352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EFA94-A7AA-495E-B316-2178B01DB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88" y="122766"/>
            <a:ext cx="3900311" cy="2925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7C096D-F6ED-4C2B-BD0F-3C6C88192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450" y="4199467"/>
            <a:ext cx="2844800" cy="2133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EABD49-275E-471B-9E35-3CE3D2EEB52D}"/>
              </a:ext>
            </a:extLst>
          </p:cNvPr>
          <p:cNvGrpSpPr/>
          <p:nvPr/>
        </p:nvGrpSpPr>
        <p:grpSpPr>
          <a:xfrm>
            <a:off x="9515181" y="63685"/>
            <a:ext cx="1339450" cy="1339450"/>
            <a:chOff x="2537190" y="1136"/>
            <a:chExt cx="1339450" cy="13394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1A1993-00EC-4D4E-8504-53474E64B95E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98F4A63A-DDB2-46E9-AA80-F2771A7A72CF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3E3ED-59C4-46EA-BA15-F7ECBFF911D3}"/>
              </a:ext>
            </a:extLst>
          </p:cNvPr>
          <p:cNvGrpSpPr/>
          <p:nvPr/>
        </p:nvGrpSpPr>
        <p:grpSpPr>
          <a:xfrm>
            <a:off x="10681238" y="63685"/>
            <a:ext cx="1339450" cy="1339450"/>
            <a:chOff x="4344591" y="1044640"/>
            <a:chExt cx="1339450" cy="133945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DFF6D5-3108-40C9-B288-EB48E60542A5}"/>
                </a:ext>
              </a:extLst>
            </p:cNvPr>
            <p:cNvSpPr/>
            <p:nvPr/>
          </p:nvSpPr>
          <p:spPr>
            <a:xfrm>
              <a:off x="4344591" y="1044640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CD82250C-8E08-4E24-9E78-3EBB23AF42FD}"/>
                </a:ext>
              </a:extLst>
            </p:cNvPr>
            <p:cNvSpPr txBox="1"/>
            <p:nvPr/>
          </p:nvSpPr>
          <p:spPr>
            <a:xfrm>
              <a:off x="4540749" y="1240798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monitoring &amp;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859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1317-4B4F-459E-99D3-812F960C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61" y="649320"/>
            <a:ext cx="10984367" cy="6557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Arizona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AABE0-8113-4583-B302-E4511930D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061" y="1892301"/>
            <a:ext cx="4937760" cy="4023360"/>
          </a:xfrm>
        </p:spPr>
        <p:txBody>
          <a:bodyPr/>
          <a:lstStyle/>
          <a:p>
            <a:r>
              <a:rPr lang="en-US" dirty="0"/>
              <a:t>123 ‘demo’ – family rows</a:t>
            </a:r>
          </a:p>
          <a:p>
            <a:r>
              <a:rPr lang="en-US" dirty="0"/>
              <a:t>970 randomized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24216-2D57-43B7-BCF9-70CE5C7252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7B26025C-994B-40A8-A5ED-01DBB4B4E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78" y="284911"/>
            <a:ext cx="8376356" cy="62822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781D29-D5E7-46E2-A659-AE2F3EB587C4}"/>
              </a:ext>
            </a:extLst>
          </p:cNvPr>
          <p:cNvGrpSpPr/>
          <p:nvPr/>
        </p:nvGrpSpPr>
        <p:grpSpPr>
          <a:xfrm>
            <a:off x="9515181" y="63685"/>
            <a:ext cx="1339450" cy="1339450"/>
            <a:chOff x="2537190" y="1136"/>
            <a:chExt cx="1339450" cy="13394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AB02954-4EB0-439B-ACB4-9CD6602CD661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FB203CFA-0553-427E-86FF-7450BACDCA10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3A4559-B36A-4E74-BCAB-74BD310CE98D}"/>
              </a:ext>
            </a:extLst>
          </p:cNvPr>
          <p:cNvGrpSpPr/>
          <p:nvPr/>
        </p:nvGrpSpPr>
        <p:grpSpPr>
          <a:xfrm>
            <a:off x="10681238" y="63685"/>
            <a:ext cx="1339450" cy="1339450"/>
            <a:chOff x="4344591" y="1044640"/>
            <a:chExt cx="1339450" cy="13394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2A8930-5695-4458-ABC6-5284AFB9A93D}"/>
                </a:ext>
              </a:extLst>
            </p:cNvPr>
            <p:cNvSpPr/>
            <p:nvPr/>
          </p:nvSpPr>
          <p:spPr>
            <a:xfrm>
              <a:off x="4344591" y="1044640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5B781A2B-7B02-4038-94E5-096DD5729ACC}"/>
                </a:ext>
              </a:extLst>
            </p:cNvPr>
            <p:cNvSpPr txBox="1"/>
            <p:nvPr/>
          </p:nvSpPr>
          <p:spPr>
            <a:xfrm>
              <a:off x="4540749" y="1240798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monitoring &amp;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65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F550-4125-4A5F-8CC8-7CEBB0B7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/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8380-B588-44E7-8043-62014A06E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2277533"/>
          </a:xfrm>
        </p:spPr>
        <p:txBody>
          <a:bodyPr/>
          <a:lstStyle/>
          <a:p>
            <a:r>
              <a:rPr lang="en-US" dirty="0"/>
              <a:t>Resistance screening: </a:t>
            </a:r>
          </a:p>
          <a:p>
            <a:pPr lvl="1"/>
            <a:r>
              <a:rPr lang="en-US" dirty="0"/>
              <a:t>Continue monitoring families in testing</a:t>
            </a:r>
          </a:p>
          <a:p>
            <a:pPr lvl="1"/>
            <a:r>
              <a:rPr lang="en-US" dirty="0"/>
              <a:t>Add new families</a:t>
            </a:r>
          </a:p>
          <a:p>
            <a:pPr lvl="2"/>
            <a:r>
              <a:rPr lang="en-US" dirty="0"/>
              <a:t>About $1000 per family to screen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EA923-A2D6-49AD-954F-344CBB40F6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Durability gardens</a:t>
            </a:r>
          </a:p>
          <a:p>
            <a:pPr lvl="1"/>
            <a:r>
              <a:rPr lang="en-US" dirty="0"/>
              <a:t>Monitor plantings</a:t>
            </a:r>
          </a:p>
          <a:p>
            <a:pPr lvl="1"/>
            <a:r>
              <a:rPr lang="en-US" dirty="0"/>
              <a:t>Add new plantings</a:t>
            </a:r>
          </a:p>
          <a:p>
            <a:pPr lvl="1"/>
            <a:r>
              <a:rPr lang="en-US" dirty="0"/>
              <a:t>Link with other southwestern white pine research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93EAA-D8E4-4359-B52B-CBB12FFFF929}"/>
              </a:ext>
            </a:extLst>
          </p:cNvPr>
          <p:cNvSpPr txBox="1"/>
          <p:nvPr/>
        </p:nvSpPr>
        <p:spPr>
          <a:xfrm>
            <a:off x="3162300" y="5367866"/>
            <a:ext cx="604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Ultimate goal: managers will be able to outplant resistant stock</a:t>
            </a:r>
          </a:p>
        </p:txBody>
      </p:sp>
    </p:spTree>
    <p:extLst>
      <p:ext uri="{BB962C8B-B14F-4D97-AF65-F5344CB8AC3E}">
        <p14:creationId xmlns:p14="http://schemas.microsoft.com/office/powerpoint/2010/main" val="1363944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3BAB-3FFE-415D-A8A4-C78157C7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7" y="861369"/>
            <a:ext cx="10058400" cy="758426"/>
          </a:xfrm>
        </p:spPr>
        <p:txBody>
          <a:bodyPr/>
          <a:lstStyle/>
          <a:p>
            <a:r>
              <a:rPr lang="en-US" dirty="0"/>
              <a:t>Arizona 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2E08A0-7FDD-48BF-916B-516BD23371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098" y="2608425"/>
            <a:ext cx="4022725" cy="301704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E1485C-3D72-4AC3-8615-20C146D408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24" y="1470627"/>
            <a:ext cx="4937125" cy="370284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3453D-B041-4371-975A-A795D7DF5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80" y="292659"/>
            <a:ext cx="4834467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3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682" y="453732"/>
            <a:ext cx="7734257" cy="834863"/>
          </a:xfrm>
        </p:spPr>
        <p:txBody>
          <a:bodyPr>
            <a:normAutofit/>
          </a:bodyPr>
          <a:lstStyle/>
          <a:p>
            <a:r>
              <a:rPr lang="en-US" sz="3600" dirty="0"/>
              <a:t>A collaborative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812" y="2406073"/>
            <a:ext cx="8306683" cy="329477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Principal Investigators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Kristen Waring, Richard Sniezko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Collaborators: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Jeremy Johnson, Antonio Castillo, Betsy Goodrich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James Jacobs, Nicholas Wilhelmi, Greg Reynolds, Mary Lou Fairweather, Bill Hornsby,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Bureau of Indian Affairs, USDA Forest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Service, Mescalero Apache Tribe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Staff and volunteers: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Al Hendricks, Emily Boes, Brianna McTeague, Evan Heck, Doug Savin; tree climbers; silviculture lab grad student volunteers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2091375" y="441338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97D78-E7C2-46FD-A6F1-6FA427DB2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3"/>
          <a:stretch/>
        </p:blipFill>
        <p:spPr>
          <a:xfrm>
            <a:off x="7936974" y="365427"/>
            <a:ext cx="1682037" cy="1270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AB01F-634D-4652-9C63-E17FEA3CC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1" r="13847" b="7554"/>
          <a:stretch/>
        </p:blipFill>
        <p:spPr>
          <a:xfrm>
            <a:off x="10096006" y="67979"/>
            <a:ext cx="1946669" cy="17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71D2-313E-4DBF-A4A7-EA8AF086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en-US" sz="3600"/>
              <a:t>Funding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505E-45C3-4AFE-8083-F2208C3ED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019" y="643466"/>
            <a:ext cx="6895973" cy="5225628"/>
          </a:xfrm>
        </p:spPr>
        <p:txBody>
          <a:bodyPr anchor="ctr">
            <a:normAutofit/>
          </a:bodyPr>
          <a:lstStyle/>
          <a:p>
            <a:r>
              <a:rPr lang="en-US" dirty="0"/>
              <a:t>USDA Programs: </a:t>
            </a:r>
          </a:p>
          <a:p>
            <a:pPr lvl="1"/>
            <a:r>
              <a:rPr lang="en-US" dirty="0"/>
              <a:t>Gene Conservation</a:t>
            </a:r>
          </a:p>
          <a:p>
            <a:pPr lvl="1"/>
            <a:r>
              <a:rPr lang="en-US" dirty="0"/>
              <a:t>Special Technology Development</a:t>
            </a:r>
          </a:p>
          <a:p>
            <a:r>
              <a:rPr lang="en-US" dirty="0"/>
              <a:t>NAU Programs: </a:t>
            </a:r>
          </a:p>
          <a:p>
            <a:pPr lvl="1"/>
            <a:r>
              <a:rPr lang="en-US" dirty="0"/>
              <a:t>Technology Research Initiative Fund</a:t>
            </a:r>
          </a:p>
          <a:p>
            <a:r>
              <a:rPr lang="en-US" dirty="0"/>
              <a:t>National Science Foundation:</a:t>
            </a:r>
          </a:p>
          <a:p>
            <a:pPr lvl="1"/>
            <a:r>
              <a:rPr lang="en-US" dirty="0"/>
              <a:t>Macrosystems Biology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92C66D-8864-4D0B-B214-9A6838EBCB55}"/>
              </a:ext>
            </a:extLst>
          </p:cNvPr>
          <p:cNvSpPr/>
          <p:nvPr/>
        </p:nvSpPr>
        <p:spPr>
          <a:xfrm>
            <a:off x="4625686" y="4463301"/>
            <a:ext cx="1897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Grant Nos. EF-1442597, 1442456, 1442486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1E645-4C8C-4108-B148-822B9F82C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63" y="4086967"/>
            <a:ext cx="1771883" cy="1782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BFDF0-2069-48F4-87DA-CD7AED8C2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3"/>
          <a:stretch/>
        </p:blipFill>
        <p:spPr>
          <a:xfrm>
            <a:off x="9269185" y="2387879"/>
            <a:ext cx="1682037" cy="1270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67083-4CA8-4461-AE78-F2FCE01C9A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1" r="13847" b="7554"/>
          <a:stretch/>
        </p:blipFill>
        <p:spPr>
          <a:xfrm>
            <a:off x="9098977" y="340377"/>
            <a:ext cx="1946669" cy="17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26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61" y="285965"/>
            <a:ext cx="10515600" cy="953146"/>
          </a:xfrm>
        </p:spPr>
        <p:txBody>
          <a:bodyPr>
            <a:normAutofit/>
          </a:bodyPr>
          <a:lstStyle/>
          <a:p>
            <a:r>
              <a:rPr lang="en-US" i="1" dirty="0" err="1"/>
              <a:t>Pinus</a:t>
            </a:r>
            <a:r>
              <a:rPr lang="en-US" i="1" dirty="0"/>
              <a:t> </a:t>
            </a:r>
            <a:r>
              <a:rPr lang="en-US" i="1" dirty="0" err="1"/>
              <a:t>strobiformis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0" y="2120545"/>
            <a:ext cx="1624176" cy="2165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7656" y="4217911"/>
            <a:ext cx="2183092" cy="1637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67" y="1944569"/>
            <a:ext cx="2213654" cy="16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 rot="10800000" flipV="1">
            <a:off x="2724287" y="1143180"/>
            <a:ext cx="290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southwestern white pine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180" y="0"/>
            <a:ext cx="4693502" cy="6829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9765" y="5804664"/>
            <a:ext cx="2391864" cy="95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07" y="53784"/>
            <a:ext cx="2360393" cy="3370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72035"/>
            <a:ext cx="639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Looney &amp; Waring 2012, 2013; Goodrich &amp; Waring 2016; Goodrich et al 2016, 2018; Shirk et al. 2018</a:t>
            </a:r>
          </a:p>
        </p:txBody>
      </p:sp>
    </p:spTree>
    <p:extLst>
      <p:ext uri="{BB962C8B-B14F-4D97-AF65-F5344CB8AC3E}">
        <p14:creationId xmlns:p14="http://schemas.microsoft.com/office/powerpoint/2010/main" val="69772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91406" y="706296"/>
            <a:ext cx="2869074" cy="2211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Invasive disease:</a:t>
            </a:r>
          </a:p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White pine blister rust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3" b="9345"/>
          <a:stretch/>
        </p:blipFill>
        <p:spPr>
          <a:xfrm>
            <a:off x="3826809" y="1152705"/>
            <a:ext cx="8365191" cy="5421167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17269" y="6573872"/>
            <a:ext cx="4633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Conklin et al 2009; Fairweather &amp; Geils 2010; Looney et al. 2015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B9EBD9-3CFD-4AF9-BF45-1D9C2C82E96F}"/>
              </a:ext>
            </a:extLst>
          </p:cNvPr>
          <p:cNvSpPr/>
          <p:nvPr/>
        </p:nvSpPr>
        <p:spPr>
          <a:xfrm>
            <a:off x="533271" y="3271488"/>
            <a:ext cx="2869074" cy="2211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Where and how much genetic resistance?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F41A2-74EE-4A76-AF4B-B83D28BA1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7"/>
          <a:stretch/>
        </p:blipFill>
        <p:spPr>
          <a:xfrm>
            <a:off x="5853871" y="284128"/>
            <a:ext cx="3434449" cy="2135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522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C9231-D35F-4D1C-9F4F-F3C4FF96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05" y="286553"/>
            <a:ext cx="4959135" cy="1197863"/>
          </a:xfrm>
        </p:spPr>
        <p:txBody>
          <a:bodyPr/>
          <a:lstStyle/>
          <a:p>
            <a:r>
              <a:rPr lang="en-US" dirty="0"/>
              <a:t>US collection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4048B-A20F-4F34-A479-3F26BC2BB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95" y="2493818"/>
            <a:ext cx="4228909" cy="3375276"/>
          </a:xfrm>
        </p:spPr>
        <p:txBody>
          <a:bodyPr/>
          <a:lstStyle/>
          <a:p>
            <a:r>
              <a:rPr lang="en-US" dirty="0"/>
              <a:t>Cones, seeds, foliage, increment cores</a:t>
            </a:r>
          </a:p>
          <a:p>
            <a:r>
              <a:rPr lang="en-US" dirty="0"/>
              <a:t>In 2016, additional foliage + increment core sites</a:t>
            </a:r>
          </a:p>
          <a:p>
            <a:r>
              <a:rPr lang="en-US" dirty="0"/>
              <a:t>2015: sites across range in Mexico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02736-46FB-4B18-AC18-51C317F664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20" y="178129"/>
            <a:ext cx="7107275" cy="63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4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C5E9-7ABE-408D-9D2D-A097FEE7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49697"/>
            <a:ext cx="6738137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Genetic resistance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AB20F-F00D-440E-B1AC-7FEF6592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000" y="144908"/>
            <a:ext cx="4049485" cy="3037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F824E-97C1-4E0E-8729-946819500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1819705"/>
            <a:ext cx="60960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45C02-A3DC-4EF6-8325-87D38940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104" y="2892390"/>
            <a:ext cx="4665754" cy="34993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2583C4-C9B0-4CA4-A019-D278889554C6}"/>
              </a:ext>
            </a:extLst>
          </p:cNvPr>
          <p:cNvSpPr txBox="1"/>
          <p:nvPr/>
        </p:nvSpPr>
        <p:spPr>
          <a:xfrm>
            <a:off x="3863662" y="6437796"/>
            <a:ext cx="396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Dorena</a:t>
            </a:r>
            <a:r>
              <a:rPr lang="en-US" dirty="0"/>
              <a:t> Genetic Resource Center, 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01558A-814A-44A3-8DA0-2526F397CF1B}"/>
              </a:ext>
            </a:extLst>
          </p:cNvPr>
          <p:cNvGrpSpPr/>
          <p:nvPr/>
        </p:nvGrpSpPr>
        <p:grpSpPr>
          <a:xfrm>
            <a:off x="8911885" y="2665140"/>
            <a:ext cx="2917966" cy="3426693"/>
            <a:chOff x="6944798" y="609600"/>
            <a:chExt cx="4885054" cy="46974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2FB1FA-69F4-49D7-BC12-59F0E6FFB565}"/>
                </a:ext>
              </a:extLst>
            </p:cNvPr>
            <p:cNvGrpSpPr/>
            <p:nvPr/>
          </p:nvGrpSpPr>
          <p:grpSpPr>
            <a:xfrm>
              <a:off x="8554800" y="609600"/>
              <a:ext cx="3275052" cy="4697410"/>
              <a:chOff x="970764" y="1448872"/>
              <a:chExt cx="4193663" cy="540912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B75E5BE-4FF9-4270-99B5-163346AFF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31441" y="2125013"/>
                <a:ext cx="5409127" cy="405684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EF5720F-4E8B-432C-BF23-4163557357EE}"/>
                  </a:ext>
                </a:extLst>
              </p:cNvPr>
              <p:cNvCxnSpPr/>
              <p:nvPr/>
            </p:nvCxnSpPr>
            <p:spPr>
              <a:xfrm>
                <a:off x="970764" y="3200456"/>
                <a:ext cx="1731653" cy="3370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EF30C5D-64C2-4FE9-8C4A-C4280CBEA374}"/>
                  </a:ext>
                </a:extLst>
              </p:cNvPr>
              <p:cNvCxnSpPr/>
              <p:nvPr/>
            </p:nvCxnSpPr>
            <p:spPr>
              <a:xfrm>
                <a:off x="1107582" y="3263838"/>
                <a:ext cx="1607715" cy="28858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1D6A3E2-B12B-4EE9-A5AB-59DF58C8747A}"/>
                  </a:ext>
                </a:extLst>
              </p:cNvPr>
              <p:cNvCxnSpPr/>
              <p:nvPr/>
            </p:nvCxnSpPr>
            <p:spPr>
              <a:xfrm>
                <a:off x="1107582" y="3296005"/>
                <a:ext cx="1646351" cy="52521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676F9F-C487-4909-A905-D8EC2E12DEE7}"/>
                </a:ext>
              </a:extLst>
            </p:cNvPr>
            <p:cNvSpPr txBox="1"/>
            <p:nvPr/>
          </p:nvSpPr>
          <p:spPr>
            <a:xfrm>
              <a:off x="6944798" y="1918403"/>
              <a:ext cx="1669759" cy="506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Cankers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E7EFD7-CC8E-427F-9659-A56A21154ECD}"/>
              </a:ext>
            </a:extLst>
          </p:cNvPr>
          <p:cNvGrpSpPr/>
          <p:nvPr/>
        </p:nvGrpSpPr>
        <p:grpSpPr>
          <a:xfrm>
            <a:off x="10804241" y="91712"/>
            <a:ext cx="1339450" cy="1339450"/>
            <a:chOff x="2537190" y="1136"/>
            <a:chExt cx="1339450" cy="133945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3E9A98-670D-4C2D-8D7D-1CFCD42A14C9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4C8B9910-DD65-45B5-8044-912A6CFF4F5A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0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3F60-122C-416D-92E3-60B0A441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8864F-ED38-4BDF-A633-FD53971BC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AEB25-25F4-45F7-B015-06100999C21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373822" y="2215097"/>
            <a:ext cx="2402578" cy="3876736"/>
          </a:xfrm>
        </p:spPr>
        <p:txBody>
          <a:bodyPr/>
          <a:lstStyle/>
          <a:p>
            <a:r>
              <a:rPr lang="en-US" dirty="0"/>
              <a:t>SY 2014 seedlings, Fall 2016</a:t>
            </a:r>
          </a:p>
          <a:p>
            <a:endParaRPr lang="en-US" dirty="0"/>
          </a:p>
          <a:p>
            <a:r>
              <a:rPr lang="en-US" dirty="0"/>
              <a:t>Since 2014:</a:t>
            </a:r>
          </a:p>
          <a:p>
            <a:pPr lvl="1"/>
            <a:r>
              <a:rPr lang="en-US" dirty="0"/>
              <a:t>449 families</a:t>
            </a:r>
          </a:p>
          <a:p>
            <a:pPr lvl="1"/>
            <a:r>
              <a:rPr lang="en-US" dirty="0"/>
              <a:t>Entire range of SWWP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6A815-C02B-4A64-8A51-CD52CA9AF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685639-DEE5-4EAA-9C2F-641EC7EDEC58}"/>
              </a:ext>
            </a:extLst>
          </p:cNvPr>
          <p:cNvGrpSpPr/>
          <p:nvPr/>
        </p:nvGrpSpPr>
        <p:grpSpPr>
          <a:xfrm>
            <a:off x="10804241" y="91712"/>
            <a:ext cx="1339450" cy="1339450"/>
            <a:chOff x="2537190" y="1136"/>
            <a:chExt cx="1339450" cy="13394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1E9C0C-25C8-48EF-B18C-9865D96B1E0C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F3796173-6F3F-465D-8362-32AAE450DB87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88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237" y="90418"/>
            <a:ext cx="620243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disease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81250"/>
            <a:ext cx="10058400" cy="3487844"/>
          </a:xfrm>
        </p:spPr>
        <p:txBody>
          <a:bodyPr>
            <a:normAutofit/>
          </a:bodyPr>
          <a:lstStyle/>
          <a:p>
            <a:r>
              <a:rPr lang="en-US" sz="2400" dirty="0"/>
              <a:t>Major gene resistance (MGR): confers immunity</a:t>
            </a:r>
          </a:p>
          <a:p>
            <a:pPr lvl="1"/>
            <a:r>
              <a:rPr lang="en-US" sz="2400" dirty="0"/>
              <a:t>Weakness: can be overcome by pathogen mutations</a:t>
            </a:r>
          </a:p>
          <a:p>
            <a:r>
              <a:rPr lang="en-US" sz="2400" dirty="0"/>
              <a:t>Multigenic / quantitative disease resistance</a:t>
            </a:r>
          </a:p>
          <a:p>
            <a:pPr lvl="1"/>
            <a:r>
              <a:rPr lang="en-US" sz="2200" dirty="0"/>
              <a:t>Strength: long-term durability</a:t>
            </a:r>
          </a:p>
          <a:p>
            <a:r>
              <a:rPr lang="en-US" sz="2600" dirty="0"/>
              <a:t>Low frequency across the landscape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CB57C9-F57B-48BE-939E-6B91226454C9}"/>
              </a:ext>
            </a:extLst>
          </p:cNvPr>
          <p:cNvGrpSpPr/>
          <p:nvPr/>
        </p:nvGrpSpPr>
        <p:grpSpPr>
          <a:xfrm>
            <a:off x="10804241" y="91712"/>
            <a:ext cx="1339450" cy="1339450"/>
            <a:chOff x="2537190" y="1136"/>
            <a:chExt cx="1339450" cy="133945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50E7BD-2D05-4DE4-B07D-90193C2A855E}"/>
                </a:ext>
              </a:extLst>
            </p:cNvPr>
            <p:cNvSpPr/>
            <p:nvPr/>
          </p:nvSpPr>
          <p:spPr>
            <a:xfrm>
              <a:off x="2537190" y="1136"/>
              <a:ext cx="1339450" cy="133945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AE9C18CB-18FE-4A7E-B490-23303D130D90}"/>
                </a:ext>
              </a:extLst>
            </p:cNvPr>
            <p:cNvSpPr txBox="1"/>
            <p:nvPr/>
          </p:nvSpPr>
          <p:spPr>
            <a:xfrm>
              <a:off x="2733348" y="197294"/>
              <a:ext cx="947134" cy="947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Disease resistance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77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498</Words>
  <Application>Microsoft Office PowerPoint</Application>
  <PresentationFormat>Widescreen</PresentationFormat>
  <Paragraphs>99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Calibri Light</vt:lpstr>
      <vt:lpstr>Retrospect</vt:lpstr>
      <vt:lpstr>White pine blister rust resistance screening and durability monitoring: Pinus strobiformis</vt:lpstr>
      <vt:lpstr>A collaborative effort</vt:lpstr>
      <vt:lpstr>Funding</vt:lpstr>
      <vt:lpstr>Pinus strobiformis</vt:lpstr>
      <vt:lpstr>PowerPoint Presentation</vt:lpstr>
      <vt:lpstr>US collection sites</vt:lpstr>
      <vt:lpstr>Genetic resistance testing</vt:lpstr>
      <vt:lpstr>PowerPoint Presentation</vt:lpstr>
      <vt:lpstr>Types of disease resistance</vt:lpstr>
      <vt:lpstr>PowerPoint Presentation</vt:lpstr>
      <vt:lpstr>Preliminary results: % stem symptoms</vt:lpstr>
      <vt:lpstr>Field Durability Trials</vt:lpstr>
      <vt:lpstr>New Mexico site</vt:lpstr>
      <vt:lpstr>Arizona Site</vt:lpstr>
      <vt:lpstr>Arizona Site</vt:lpstr>
      <vt:lpstr>Ongoing / Future work</vt:lpstr>
      <vt:lpstr>Arizona 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interdisciplinary research across scales to manage for healthy species and forests</dc:title>
  <dc:creator>Kristen Marie Waring</dc:creator>
  <cp:lastModifiedBy>Alan D Hendricks</cp:lastModifiedBy>
  <cp:revision>35</cp:revision>
  <dcterms:created xsi:type="dcterms:W3CDTF">2020-09-09T15:30:47Z</dcterms:created>
  <dcterms:modified xsi:type="dcterms:W3CDTF">2020-09-23T00:48:18Z</dcterms:modified>
</cp:coreProperties>
</file>